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8387" autoAdjust="0"/>
  </p:normalViewPr>
  <p:slideViewPr>
    <p:cSldViewPr>
      <p:cViewPr>
        <p:scale>
          <a:sx n="100" d="100"/>
          <a:sy n="100" d="100"/>
        </p:scale>
        <p:origin x="-3270" y="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FC3B84FD-C26E-4C1F-B715-AF38D8F58B47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4490832-B192-4E6A-AA39-0AA83669A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6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A8E8B9-1D89-4E53-848E-54607C767A94}" type="datetimeFigureOut">
              <a:rPr lang="ko-KR" altLang="en-US"/>
              <a:pPr>
                <a:defRPr/>
              </a:pPr>
              <a:t>2017-08-16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E09316-AB64-4A5E-BC33-DE3B455596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6118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167245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8586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8F20-421D-4C0F-8DF4-C7B737CC36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5BAA-24D3-43F1-B787-A7D157F37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55AA-B4AF-403B-BC5E-25BC39D388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9E2B-2BAC-4858-A021-2DB103CB2B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297F-8E8A-4983-8C27-5C4DB7CB38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B029-B3AF-466E-83C7-290CB6B2B7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5B9D-259E-4BAB-AFE2-2A58D08AB9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D65A-C08F-464C-A80D-DD5483E201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C394-9039-40FC-988E-644DDB8D81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999A-6F91-4E84-A49A-0B23A0DE7D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E9EF-CE28-4BDC-8F0E-3479D4AA3F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0" y="8897938"/>
            <a:ext cx="160020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AUG. 30, 2012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897938"/>
            <a:ext cx="217170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All rights reserved by Cynix, Inc.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57800" y="8897938"/>
            <a:ext cx="160020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4D4B8A2F-FE7F-414B-9A16-0BF725A094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4" name="그룹 33"/>
          <p:cNvGrpSpPr>
            <a:grpSpLocks/>
          </p:cNvGrpSpPr>
          <p:nvPr/>
        </p:nvGrpSpPr>
        <p:grpSpPr bwMode="auto">
          <a:xfrm>
            <a:off x="2865438" y="0"/>
            <a:ext cx="4000500" cy="360363"/>
            <a:chOff x="2857500" y="-31"/>
            <a:chExt cx="4000500" cy="360345"/>
          </a:xfrm>
        </p:grpSpPr>
        <p:sp>
          <p:nvSpPr>
            <p:cNvPr id="26" name="직사각형 25"/>
            <p:cNvSpPr/>
            <p:nvPr/>
          </p:nvSpPr>
          <p:spPr>
            <a:xfrm>
              <a:off x="2857500" y="-31"/>
              <a:ext cx="4000500" cy="21430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달 26"/>
            <p:cNvSpPr/>
            <p:nvPr/>
          </p:nvSpPr>
          <p:spPr>
            <a:xfrm rot="3291630">
              <a:off x="3137699" y="750"/>
              <a:ext cx="209540" cy="509587"/>
            </a:xfrm>
            <a:prstGeom prst="moon">
              <a:avLst>
                <a:gd name="adj" fmla="val 59721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4" name="한쪽 모서리가 둥근 사각형 23"/>
          <p:cNvSpPr/>
          <p:nvPr/>
        </p:nvSpPr>
        <p:spPr bwMode="auto">
          <a:xfrm rot="10800000">
            <a:off x="7938" y="0"/>
            <a:ext cx="3212976" cy="571500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052" name="TextBox 22"/>
          <p:cNvSpPr txBox="1">
            <a:spLocks noChangeArrowheads="1"/>
          </p:cNvSpPr>
          <p:nvPr/>
        </p:nvSpPr>
        <p:spPr bwMode="auto">
          <a:xfrm>
            <a:off x="42863" y="142875"/>
            <a:ext cx="314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HD TVI IR PTZ Camera</a:t>
            </a:r>
            <a:endParaRPr kumimoji="0"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65" name="TextBox 33"/>
          <p:cNvSpPr txBox="1">
            <a:spLocks noChangeArrowheads="1"/>
          </p:cNvSpPr>
          <p:nvPr/>
        </p:nvSpPr>
        <p:spPr bwMode="auto">
          <a:xfrm>
            <a:off x="260176" y="4572000"/>
            <a:ext cx="6409184" cy="390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 </a:t>
            </a: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1/3” 2.0 </a:t>
            </a: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Mega-Pixel </a:t>
            </a: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Panasonic CMOS Sensor</a:t>
            </a:r>
            <a:endParaRPr kumimoji="0" lang="en-US" altLang="ko-KR" sz="1100" b="1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 </a:t>
            </a: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</a:rPr>
              <a:t>X360 Zoom Control (Optical X30 / Digital X12)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Digital Noise Reduction (2D+3D)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Day </a:t>
            </a: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&amp; Night with ICR (IR Cut Filter) </a:t>
            </a:r>
            <a:endParaRPr kumimoji="0" lang="en-US" altLang="ko-KR" sz="1100" b="1" dirty="0" smtClean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Digital Image Stabilizer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Intelligent IR LED Control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</a:rPr>
              <a:t> Minimum Illuminance </a:t>
            </a:r>
            <a:r>
              <a:rPr kumimoji="0" lang="fr-FR" altLang="ko-KR" sz="1100" b="1" dirty="0" smtClean="0">
                <a:solidFill>
                  <a:srgbClr val="002060"/>
                </a:solidFill>
                <a:latin typeface="+mn-ea"/>
              </a:rPr>
              <a:t>0.5 Lux (Color, DSS Off) / 0 Lux (IR Mode)</a:t>
            </a:r>
            <a:endParaRPr kumimoji="0" lang="en-US" altLang="ko-KR" sz="1100" b="1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</a:rPr>
              <a:t> Endless 360° Endless Pan Rotation / Preset Speed 240°/sec.</a:t>
            </a:r>
            <a:endParaRPr kumimoji="0" lang="en-US" altLang="ko-KR" sz="1100" b="1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 The Shortest Path with Vector Drive Technology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 Micro Control (0.05</a:t>
            </a: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°/sec.) </a:t>
            </a: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with Micro Stepping Control Technology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8 </a:t>
            </a:r>
            <a:r>
              <a:rPr kumimoji="0" lang="en-US" altLang="ko-KR" sz="1100" b="1" dirty="0">
                <a:solidFill>
                  <a:srgbClr val="002060"/>
                </a:solidFill>
                <a:latin typeface="+mn-ea"/>
                <a:ea typeface="+mn-ea"/>
              </a:rPr>
              <a:t>Privacy Masks with Spherical Coordinates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altLang="ko-KR" sz="1100" b="1" dirty="0" smtClean="0">
                <a:solidFill>
                  <a:srgbClr val="002060"/>
                </a:solidFill>
                <a:latin typeface="+mn-ea"/>
              </a:rPr>
              <a:t> 209 Presets / 10 Swings / 8 Patterns / 8 Groups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rgbClr val="002060"/>
                </a:solidFill>
                <a:latin typeface="+mn-ea"/>
              </a:rPr>
              <a:t>Built-in Wiper System [Option]</a:t>
            </a: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</a:rPr>
              <a:t> </a:t>
            </a:r>
            <a:endParaRPr kumimoji="0" lang="en-US" altLang="ko-KR" sz="11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kumimoji="0" lang="en-US" altLang="ko-KR" sz="1100" b="1" dirty="0" smtClean="0">
                <a:solidFill>
                  <a:srgbClr val="002060"/>
                </a:solidFill>
                <a:latin typeface="+mn-ea"/>
                <a:ea typeface="+mn-ea"/>
              </a:rPr>
              <a:t> Approved IP67, IK10</a:t>
            </a:r>
            <a:endParaRPr kumimoji="0" lang="en-US" altLang="ko-KR" sz="1100" b="1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altLang="ko-KR" sz="1100" b="1" dirty="0" smtClean="0">
                <a:solidFill>
                  <a:srgbClr val="002060"/>
                </a:solidFill>
                <a:latin typeface="+mn-ea"/>
              </a:rPr>
              <a:t> Magnesium </a:t>
            </a:r>
            <a:r>
              <a:rPr lang="en-US" altLang="ko-KR" sz="1100" b="1" dirty="0">
                <a:solidFill>
                  <a:srgbClr val="002060"/>
                </a:solidFill>
                <a:latin typeface="+mn-ea"/>
              </a:rPr>
              <a:t>Material Body </a:t>
            </a:r>
            <a:r>
              <a:rPr lang="en-US" altLang="ko-KR" sz="1100" b="1" dirty="0" smtClean="0">
                <a:solidFill>
                  <a:srgbClr val="002060"/>
                </a:solidFill>
                <a:latin typeface="+mn-ea"/>
              </a:rPr>
              <a:t>Case</a:t>
            </a:r>
            <a:endParaRPr lang="en-US" altLang="ko-KR" sz="11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058" name="TextBox 34"/>
          <p:cNvSpPr txBox="1">
            <a:spLocks noChangeArrowheads="1"/>
          </p:cNvSpPr>
          <p:nvPr/>
        </p:nvSpPr>
        <p:spPr bwMode="auto">
          <a:xfrm>
            <a:off x="216742" y="539750"/>
            <a:ext cx="652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kumimoji="0" lang="en-US" altLang="ko-KR" sz="2400" b="1" dirty="0" smtClean="0">
                <a:solidFill>
                  <a:srgbClr val="31859C"/>
                </a:solidFill>
                <a:latin typeface="맑은 고딕" pitchFamily="50" charset="-127"/>
                <a:ea typeface="맑은 고딕" pitchFamily="50" charset="-127"/>
              </a:rPr>
              <a:t>Night Scout TVI (30X HD-TVI IR PTZ)</a:t>
            </a:r>
            <a:endParaRPr kumimoji="0" lang="ko-KR" altLang="en-US" sz="2400" b="1" dirty="0">
              <a:solidFill>
                <a:srgbClr val="31859C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>
            <a:off x="333375" y="987425"/>
            <a:ext cx="61912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utoShape 137"/>
          <p:cNvSpPr>
            <a:spLocks noChangeArrowheads="1"/>
          </p:cNvSpPr>
          <p:nvPr/>
        </p:nvSpPr>
        <p:spPr bwMode="auto">
          <a:xfrm>
            <a:off x="3168000" y="1042988"/>
            <a:ext cx="811213" cy="61277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2400" b="1" dirty="0" smtClean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rPr>
              <a:t>2.0M</a:t>
            </a:r>
            <a:endParaRPr lang="en-US" altLang="ko-KR" sz="2400" b="1" dirty="0">
              <a:solidFill>
                <a:srgbClr val="FFFFFF"/>
              </a:solidFill>
              <a:latin typeface="+mn-lt"/>
              <a:ea typeface="바탕" pitchFamily="18" charset="-127"/>
              <a:cs typeface="Arial" charset="0"/>
            </a:endParaRPr>
          </a:p>
        </p:txBody>
      </p:sp>
      <p:grpSp>
        <p:nvGrpSpPr>
          <p:cNvPr id="2061" name="Group 122"/>
          <p:cNvGrpSpPr>
            <a:grpSpLocks/>
          </p:cNvGrpSpPr>
          <p:nvPr/>
        </p:nvGrpSpPr>
        <p:grpSpPr bwMode="auto">
          <a:xfrm>
            <a:off x="4032000" y="1037301"/>
            <a:ext cx="811213" cy="618462"/>
            <a:chOff x="4691" y="3152"/>
            <a:chExt cx="613" cy="435"/>
          </a:xfrm>
        </p:grpSpPr>
        <p:sp>
          <p:nvSpPr>
            <p:cNvPr id="107" name="AutoShape 123"/>
            <p:cNvSpPr>
              <a:spLocks noChangeArrowheads="1"/>
            </p:cNvSpPr>
            <p:nvPr/>
          </p:nvSpPr>
          <p:spPr bwMode="auto">
            <a:xfrm>
              <a:off x="4691" y="3152"/>
              <a:ext cx="613" cy="435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ko-KR" sz="1000" b="1" dirty="0" smtClean="0">
                  <a:solidFill>
                    <a:schemeClr val="bg1"/>
                  </a:solidFill>
                  <a:latin typeface="+mn-lt"/>
                  <a:ea typeface="바탕" pitchFamily="18" charset="-127"/>
                  <a:cs typeface="Arial" charset="0"/>
                </a:rPr>
                <a:t>X360 </a:t>
              </a:r>
              <a:r>
                <a:rPr lang="en-US" altLang="ko-KR" sz="1000" b="1" dirty="0">
                  <a:solidFill>
                    <a:schemeClr val="bg1"/>
                  </a:solidFill>
                  <a:latin typeface="+mn-lt"/>
                  <a:ea typeface="바탕" pitchFamily="18" charset="-127"/>
                  <a:cs typeface="Arial" charset="0"/>
                </a:rPr>
                <a:t>ZOOM</a:t>
              </a:r>
              <a:endParaRPr lang="en-US" altLang="ko-KR" sz="1000" dirty="0">
                <a:solidFill>
                  <a:schemeClr val="bg1"/>
                </a:solidFill>
                <a:latin typeface="+mn-lt"/>
                <a:ea typeface="바탕" pitchFamily="18" charset="-127"/>
                <a:cs typeface="Arial" charset="0"/>
              </a:endParaRPr>
            </a:p>
          </p:txBody>
        </p:sp>
        <p:grpSp>
          <p:nvGrpSpPr>
            <p:cNvPr id="2168" name="Group 124"/>
            <p:cNvGrpSpPr>
              <a:grpSpLocks/>
            </p:cNvGrpSpPr>
            <p:nvPr/>
          </p:nvGrpSpPr>
          <p:grpSpPr bwMode="auto">
            <a:xfrm>
              <a:off x="4873" y="3334"/>
              <a:ext cx="344" cy="230"/>
              <a:chOff x="4873" y="3334"/>
              <a:chExt cx="344" cy="230"/>
            </a:xfrm>
          </p:grpSpPr>
          <p:sp>
            <p:nvSpPr>
              <p:cNvPr id="109" name="Line 125"/>
              <p:cNvSpPr>
                <a:spLocks noChangeShapeType="1"/>
              </p:cNvSpPr>
              <p:nvPr/>
            </p:nvSpPr>
            <p:spPr bwMode="auto">
              <a:xfrm flipV="1">
                <a:off x="4873" y="3337"/>
                <a:ext cx="138" cy="18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110" name="Line 126"/>
              <p:cNvSpPr>
                <a:spLocks noChangeShapeType="1"/>
              </p:cNvSpPr>
              <p:nvPr/>
            </p:nvSpPr>
            <p:spPr bwMode="auto">
              <a:xfrm flipV="1">
                <a:off x="4942" y="3494"/>
                <a:ext cx="250" cy="6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111" name="AutoShape 127"/>
              <p:cNvSpPr>
                <a:spLocks noChangeArrowheads="1"/>
              </p:cNvSpPr>
              <p:nvPr/>
            </p:nvSpPr>
            <p:spPr bwMode="auto">
              <a:xfrm>
                <a:off x="5004" y="3334"/>
                <a:ext cx="211" cy="15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altLang="ko-KR" sz="1000">
                  <a:latin typeface="+mn-lt"/>
                  <a:ea typeface="굴림" pitchFamily="50" charset="-127"/>
                  <a:cs typeface="Arial" charset="0"/>
                </a:endParaRPr>
              </a:p>
            </p:txBody>
          </p:sp>
          <p:sp>
            <p:nvSpPr>
              <p:cNvPr id="112" name="AutoShape 128"/>
              <p:cNvSpPr>
                <a:spLocks noChangeArrowheads="1"/>
              </p:cNvSpPr>
              <p:nvPr/>
            </p:nvSpPr>
            <p:spPr bwMode="auto">
              <a:xfrm>
                <a:off x="4873" y="3518"/>
                <a:ext cx="66" cy="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buFontTx/>
                  <a:buChar char="•"/>
                  <a:defRPr/>
                </a:pPr>
                <a:endParaRPr lang="en-US" altLang="ko-KR" sz="1200">
                  <a:latin typeface="+mn-lt"/>
                  <a:ea typeface="돋움" pitchFamily="50" charset="-127"/>
                  <a:cs typeface="Arial" charset="0"/>
                </a:endParaRPr>
              </a:p>
            </p:txBody>
          </p:sp>
        </p:grpSp>
      </p:grpSp>
      <p:grpSp>
        <p:nvGrpSpPr>
          <p:cNvPr id="2062" name="Group 142"/>
          <p:cNvGrpSpPr>
            <a:grpSpLocks/>
          </p:cNvGrpSpPr>
          <p:nvPr/>
        </p:nvGrpSpPr>
        <p:grpSpPr bwMode="auto">
          <a:xfrm>
            <a:off x="4896000" y="1042989"/>
            <a:ext cx="811213" cy="612774"/>
            <a:chOff x="4922043" y="1150914"/>
            <a:chExt cx="811213" cy="612774"/>
          </a:xfrm>
        </p:grpSpPr>
        <p:sp>
          <p:nvSpPr>
            <p:cNvPr id="116" name="AutoShape 123"/>
            <p:cNvSpPr>
              <a:spLocks noChangeArrowheads="1"/>
            </p:cNvSpPr>
            <p:nvPr/>
          </p:nvSpPr>
          <p:spPr bwMode="auto">
            <a:xfrm>
              <a:off x="4922043" y="1150914"/>
              <a:ext cx="811213" cy="601706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ko-KR" sz="1000" b="1" dirty="0">
                  <a:solidFill>
                    <a:srgbClr val="FFFFFF"/>
                  </a:solidFill>
                  <a:latin typeface="+mn-lt"/>
                  <a:ea typeface="바탕" pitchFamily="18" charset="-127"/>
                  <a:cs typeface="Arial" charset="0"/>
                </a:rPr>
                <a:t> D&amp;N (ICR)</a:t>
              </a:r>
              <a:endParaRPr lang="en-US" altLang="ko-KR" sz="1000" dirty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endParaRPr>
            </a:p>
          </p:txBody>
        </p:sp>
        <p:pic>
          <p:nvPicPr>
            <p:cNvPr id="2165" name="Picture 5" descr="C:\Users\Eric Kim\AppData\Local\Microsoft\Windows\Temporary Internet Files\Content.IE5\8QVEX3J5\MC90043258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1168" y="1331640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66" name="Picture 6" descr="C:\Users\Eric Kim\AppData\Local\Microsoft\Windows\Temporary Internet Files\Content.IE5\U41I1UIC\MC900432592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73216" y="1403648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Group 177"/>
          <p:cNvGrpSpPr>
            <a:grpSpLocks/>
          </p:cNvGrpSpPr>
          <p:nvPr/>
        </p:nvGrpSpPr>
        <p:grpSpPr bwMode="auto">
          <a:xfrm>
            <a:off x="4032000" y="1669617"/>
            <a:ext cx="811212" cy="648893"/>
            <a:chOff x="4057947" y="1776602"/>
            <a:chExt cx="811213" cy="648893"/>
          </a:xfrm>
        </p:grpSpPr>
        <p:sp>
          <p:nvSpPr>
            <p:cNvPr id="171" name="AutoShape 123"/>
            <p:cNvSpPr>
              <a:spLocks noChangeArrowheads="1"/>
            </p:cNvSpPr>
            <p:nvPr/>
          </p:nvSpPr>
          <p:spPr bwMode="auto">
            <a:xfrm>
              <a:off x="4057947" y="1776602"/>
              <a:ext cx="811213" cy="648893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ko-KR" sz="1000" b="1" dirty="0" smtClean="0">
                  <a:solidFill>
                    <a:schemeClr val="bg1"/>
                  </a:solidFill>
                  <a:latin typeface="+mn-lt"/>
                  <a:ea typeface="바탕" pitchFamily="18" charset="-127"/>
                  <a:cs typeface="Arial" charset="0"/>
                </a:rPr>
                <a:t>0.5 </a:t>
              </a:r>
              <a:r>
                <a:rPr lang="en-US" altLang="ko-KR" sz="1000" b="1" dirty="0">
                  <a:solidFill>
                    <a:schemeClr val="bg1"/>
                  </a:solidFill>
                  <a:latin typeface="+mn-lt"/>
                  <a:ea typeface="바탕" pitchFamily="18" charset="-127"/>
                  <a:cs typeface="Arial" charset="0"/>
                </a:rPr>
                <a:t>LUX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altLang="ko-KR" sz="1000" b="1" dirty="0" smtClean="0">
                  <a:solidFill>
                    <a:schemeClr val="bg1"/>
                  </a:solidFill>
                  <a:latin typeface="+mn-lt"/>
                  <a:ea typeface="바탕" pitchFamily="18" charset="-127"/>
                  <a:cs typeface="Arial" charset="0"/>
                </a:rPr>
                <a:t>0 LUX</a:t>
              </a:r>
              <a:endParaRPr lang="en-US" altLang="ko-KR" sz="1000" dirty="0">
                <a:solidFill>
                  <a:schemeClr val="bg1"/>
                </a:solidFill>
                <a:latin typeface="+mn-lt"/>
                <a:ea typeface="바탕" pitchFamily="18" charset="-127"/>
                <a:cs typeface="Arial" charset="0"/>
              </a:endParaRPr>
            </a:p>
          </p:txBody>
        </p:sp>
        <p:pic>
          <p:nvPicPr>
            <p:cNvPr id="2154" name="Picture 22" descr="http://www.coloring-pictures.net/drawings/Christmas/christmas-candle.gif"/>
            <p:cNvPicPr>
              <a:picLocks noChangeAspect="1" noChangeArrowheads="1"/>
            </p:cNvPicPr>
            <p:nvPr/>
          </p:nvPicPr>
          <p:blipFill>
            <a:blip r:embed="rId5" cstate="print"/>
            <a:srcRect l="35745" r="34467" b="50000"/>
            <a:stretch>
              <a:fillRect/>
            </a:stretch>
          </p:blipFill>
          <p:spPr bwMode="auto">
            <a:xfrm>
              <a:off x="4620848" y="2083973"/>
              <a:ext cx="152001" cy="273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67" name="Group 62"/>
          <p:cNvGrpSpPr>
            <a:grpSpLocks/>
          </p:cNvGrpSpPr>
          <p:nvPr/>
        </p:nvGrpSpPr>
        <p:grpSpPr bwMode="auto">
          <a:xfrm>
            <a:off x="5760000" y="1691680"/>
            <a:ext cx="810000" cy="612775"/>
            <a:chOff x="2091" y="2326"/>
            <a:chExt cx="522" cy="386"/>
          </a:xfrm>
        </p:grpSpPr>
        <p:sp>
          <p:nvSpPr>
            <p:cNvPr id="2145" name="AutoShape 63"/>
            <p:cNvSpPr>
              <a:spLocks noChangeArrowheads="1"/>
            </p:cNvSpPr>
            <p:nvPr/>
          </p:nvSpPr>
          <p:spPr bwMode="auto">
            <a:xfrm>
              <a:off x="2091" y="2326"/>
              <a:ext cx="522" cy="386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ko-KR" sz="1000" b="1" dirty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VECTOR</a:t>
              </a:r>
            </a:p>
            <a:p>
              <a:r>
                <a:rPr lang="en-US" altLang="ko-KR" sz="1000" b="1" dirty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MOTION</a:t>
              </a:r>
              <a:endParaRPr lang="en-US" altLang="ko-KR" sz="1000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2146" name="Group 64"/>
            <p:cNvGrpSpPr>
              <a:grpSpLocks/>
            </p:cNvGrpSpPr>
            <p:nvPr/>
          </p:nvGrpSpPr>
          <p:grpSpPr bwMode="auto">
            <a:xfrm>
              <a:off x="2227" y="2523"/>
              <a:ext cx="341" cy="126"/>
              <a:chOff x="4851" y="6562"/>
              <a:chExt cx="430" cy="186"/>
            </a:xfrm>
          </p:grpSpPr>
          <p:sp>
            <p:nvSpPr>
              <p:cNvPr id="2147" name="Line 65"/>
              <p:cNvSpPr>
                <a:spLocks noChangeShapeType="1"/>
              </p:cNvSpPr>
              <p:nvPr/>
            </p:nvSpPr>
            <p:spPr bwMode="auto">
              <a:xfrm flipV="1">
                <a:off x="4856" y="6574"/>
                <a:ext cx="425" cy="174"/>
              </a:xfrm>
              <a:prstGeom prst="line">
                <a:avLst/>
              </a:prstGeom>
              <a:noFill/>
              <a:ln w="76200">
                <a:solidFill>
                  <a:srgbClr val="B2B2B2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66"/>
              <p:cNvSpPr>
                <a:spLocks noChangeShapeType="1"/>
              </p:cNvSpPr>
              <p:nvPr/>
            </p:nvSpPr>
            <p:spPr bwMode="auto">
              <a:xfrm flipV="1">
                <a:off x="4851" y="6562"/>
                <a:ext cx="425" cy="174"/>
              </a:xfrm>
              <a:prstGeom prst="line">
                <a:avLst/>
              </a:prstGeom>
              <a:noFill/>
              <a:ln w="76200">
                <a:solidFill>
                  <a:srgbClr val="FFFFFF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68" name="Group 205"/>
          <p:cNvGrpSpPr>
            <a:grpSpLocks/>
          </p:cNvGrpSpPr>
          <p:nvPr/>
        </p:nvGrpSpPr>
        <p:grpSpPr bwMode="auto">
          <a:xfrm>
            <a:off x="4032000" y="2328036"/>
            <a:ext cx="811213" cy="624416"/>
            <a:chOff x="3212976" y="2443417"/>
            <a:chExt cx="811213" cy="598077"/>
          </a:xfrm>
        </p:grpSpPr>
        <p:sp>
          <p:nvSpPr>
            <p:cNvPr id="197" name="AutoShape 123"/>
            <p:cNvSpPr>
              <a:spLocks noChangeArrowheads="1"/>
            </p:cNvSpPr>
            <p:nvPr/>
          </p:nvSpPr>
          <p:spPr bwMode="auto">
            <a:xfrm>
              <a:off x="3212976" y="2443417"/>
              <a:ext cx="811213" cy="598077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ko-KR" sz="1000" b="1" dirty="0">
                  <a:solidFill>
                    <a:srgbClr val="FFFFFF"/>
                  </a:solidFill>
                  <a:latin typeface="+mn-lt"/>
                  <a:ea typeface="바탕" pitchFamily="18" charset="-127"/>
                  <a:cs typeface="Arial" charset="0"/>
                </a:rPr>
                <a:t>MICRO STEP CONTROL</a:t>
              </a:r>
              <a:endParaRPr lang="en-US" altLang="ko-KR" sz="1000" dirty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endParaRPr>
            </a:p>
          </p:txBody>
        </p:sp>
        <p:sp>
          <p:nvSpPr>
            <p:cNvPr id="201" name="AutoShape 127"/>
            <p:cNvSpPr>
              <a:spLocks noChangeArrowheads="1"/>
            </p:cNvSpPr>
            <p:nvPr/>
          </p:nvSpPr>
          <p:spPr bwMode="auto">
            <a:xfrm>
              <a:off x="3284414" y="2828387"/>
              <a:ext cx="215900" cy="14293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altLang="ko-KR" sz="1000">
                <a:latin typeface="+mn-lt"/>
                <a:ea typeface="굴림" pitchFamily="50" charset="-127"/>
                <a:cs typeface="Arial" charset="0"/>
              </a:endParaRPr>
            </a:p>
          </p:txBody>
        </p:sp>
        <p:sp>
          <p:nvSpPr>
            <p:cNvPr id="203" name="AutoShape 127"/>
            <p:cNvSpPr>
              <a:spLocks noChangeArrowheads="1"/>
            </p:cNvSpPr>
            <p:nvPr/>
          </p:nvSpPr>
          <p:spPr bwMode="auto">
            <a:xfrm>
              <a:off x="3717801" y="2828387"/>
              <a:ext cx="215900" cy="14293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altLang="ko-KR" sz="1000">
                <a:latin typeface="+mn-lt"/>
                <a:ea typeface="굴림" pitchFamily="50" charset="-127"/>
                <a:cs typeface="Arial" charset="0"/>
              </a:endParaRPr>
            </a:p>
          </p:txBody>
        </p:sp>
        <p:sp>
          <p:nvSpPr>
            <p:cNvPr id="204" name="Line 125"/>
            <p:cNvSpPr>
              <a:spLocks noChangeShapeType="1"/>
            </p:cNvSpPr>
            <p:nvPr/>
          </p:nvSpPr>
          <p:spPr bwMode="auto">
            <a:xfrm flipV="1">
              <a:off x="3436814" y="2819263"/>
              <a:ext cx="360362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굴림" pitchFamily="50" charset="-127"/>
              </a:endParaRPr>
            </a:p>
          </p:txBody>
        </p:sp>
        <p:sp>
          <p:nvSpPr>
            <p:cNvPr id="205" name="Line 125"/>
            <p:cNvSpPr>
              <a:spLocks noChangeShapeType="1"/>
            </p:cNvSpPr>
            <p:nvPr/>
          </p:nvSpPr>
          <p:spPr bwMode="auto">
            <a:xfrm flipV="1">
              <a:off x="3436814" y="2971317"/>
              <a:ext cx="360362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ea typeface="굴림" pitchFamily="50" charset="-127"/>
              </a:endParaRPr>
            </a:p>
          </p:txBody>
        </p:sp>
      </p:grpSp>
      <p:sp>
        <p:nvSpPr>
          <p:cNvPr id="213" name="AutoShape 123"/>
          <p:cNvSpPr>
            <a:spLocks noChangeArrowheads="1"/>
          </p:cNvSpPr>
          <p:nvPr/>
        </p:nvSpPr>
        <p:spPr bwMode="auto">
          <a:xfrm>
            <a:off x="5760000" y="2340000"/>
            <a:ext cx="811212" cy="586901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1300"/>
              </a:lnSpc>
              <a:defRPr/>
            </a:pPr>
            <a:r>
              <a:rPr lang="en-US" altLang="ko-KR" sz="1000" b="1" dirty="0" smtClean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rPr>
              <a:t>TVI</a:t>
            </a:r>
            <a:endParaRPr lang="en-US" altLang="ko-KR" sz="1000" b="1" dirty="0">
              <a:solidFill>
                <a:srgbClr val="FFFFFF"/>
              </a:solidFill>
              <a:latin typeface="+mn-lt"/>
              <a:ea typeface="바탕" pitchFamily="18" charset="-127"/>
              <a:cs typeface="Arial" charset="0"/>
            </a:endParaRPr>
          </a:p>
          <a:p>
            <a:pPr algn="ctr">
              <a:lnSpc>
                <a:spcPts val="1300"/>
              </a:lnSpc>
              <a:defRPr/>
            </a:pPr>
            <a:r>
              <a:rPr lang="en-US" altLang="ko-KR" sz="1000" b="1" dirty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rPr>
              <a:t>&amp;</a:t>
            </a:r>
          </a:p>
          <a:p>
            <a:pPr algn="ctr">
              <a:lnSpc>
                <a:spcPts val="1300"/>
              </a:lnSpc>
              <a:defRPr/>
            </a:pPr>
            <a:r>
              <a:rPr lang="en-US" altLang="ko-KR" sz="1000" b="1" dirty="0">
                <a:solidFill>
                  <a:srgbClr val="FFFFFF"/>
                </a:solidFill>
                <a:latin typeface="+mn-lt"/>
                <a:ea typeface="바탕" pitchFamily="18" charset="-127"/>
                <a:cs typeface="Arial" charset="0"/>
              </a:rPr>
              <a:t>COMPOSITE</a:t>
            </a:r>
            <a:endParaRPr lang="en-US" altLang="ko-KR" sz="1000" dirty="0">
              <a:solidFill>
                <a:srgbClr val="FFFFFF"/>
              </a:solidFill>
              <a:latin typeface="+mn-lt"/>
              <a:ea typeface="바탕" pitchFamily="18" charset="-127"/>
              <a:cs typeface="Arial" charset="0"/>
            </a:endParaRPr>
          </a:p>
        </p:txBody>
      </p:sp>
      <p:grpSp>
        <p:nvGrpSpPr>
          <p:cNvPr id="2070" name="Group 161"/>
          <p:cNvGrpSpPr>
            <a:grpSpLocks/>
          </p:cNvGrpSpPr>
          <p:nvPr/>
        </p:nvGrpSpPr>
        <p:grpSpPr bwMode="auto">
          <a:xfrm>
            <a:off x="3168000" y="2988000"/>
            <a:ext cx="811212" cy="612775"/>
            <a:chOff x="4691" y="5832"/>
            <a:chExt cx="613" cy="431"/>
          </a:xfrm>
        </p:grpSpPr>
        <p:sp>
          <p:nvSpPr>
            <p:cNvPr id="2138" name="AutoShape 162"/>
            <p:cNvSpPr>
              <a:spLocks noChangeArrowheads="1"/>
            </p:cNvSpPr>
            <p:nvPr/>
          </p:nvSpPr>
          <p:spPr bwMode="auto">
            <a:xfrm>
              <a:off x="4691" y="5832"/>
              <a:ext cx="613" cy="431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80000"/>
                </a:lnSpc>
              </a:pPr>
              <a:r>
                <a:rPr lang="en-US" altLang="ko-KR" sz="9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ON-SCREEN</a:t>
              </a:r>
            </a:p>
            <a:p>
              <a:pPr algn="just">
                <a:lnSpc>
                  <a:spcPct val="80000"/>
                </a:lnSpc>
              </a:pPr>
              <a:r>
                <a:rPr lang="en-US" altLang="ko-KR" sz="9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DISPLAY</a:t>
              </a:r>
            </a:p>
            <a:p>
              <a:pPr algn="just">
                <a:lnSpc>
                  <a:spcPct val="80000"/>
                </a:lnSpc>
              </a:pPr>
              <a:endParaRPr lang="en-US" altLang="ko-KR" sz="9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sp>
          <p:nvSpPr>
            <p:cNvPr id="2139" name="AutoShape 163"/>
            <p:cNvSpPr>
              <a:spLocks noChangeArrowheads="1"/>
            </p:cNvSpPr>
            <p:nvPr/>
          </p:nvSpPr>
          <p:spPr bwMode="auto">
            <a:xfrm>
              <a:off x="4964" y="6036"/>
              <a:ext cx="289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lIns="3600" tIns="3600"/>
            <a:lstStyle/>
            <a:p>
              <a:r>
                <a:rPr lang="en-US" altLang="ko-KR" sz="900" b="1" dirty="0">
                  <a:solidFill>
                    <a:srgbClr val="333399"/>
                  </a:solidFill>
                  <a:latin typeface="Arial" charset="0"/>
                  <a:cs typeface="Arial" charset="0"/>
                </a:rPr>
                <a:t>ABC</a:t>
              </a:r>
            </a:p>
          </p:txBody>
        </p:sp>
      </p:grpSp>
      <p:grpSp>
        <p:nvGrpSpPr>
          <p:cNvPr id="2071" name="Group 198"/>
          <p:cNvGrpSpPr>
            <a:grpSpLocks/>
          </p:cNvGrpSpPr>
          <p:nvPr/>
        </p:nvGrpSpPr>
        <p:grpSpPr bwMode="auto">
          <a:xfrm>
            <a:off x="4032000" y="2972130"/>
            <a:ext cx="811213" cy="628651"/>
            <a:chOff x="2636" y="2316"/>
            <a:chExt cx="522" cy="396"/>
          </a:xfrm>
        </p:grpSpPr>
        <p:sp>
          <p:nvSpPr>
            <p:cNvPr id="2127" name="AutoShape 199"/>
            <p:cNvSpPr>
              <a:spLocks noChangeArrowheads="1"/>
            </p:cNvSpPr>
            <p:nvPr/>
          </p:nvSpPr>
          <p:spPr bwMode="auto">
            <a:xfrm>
              <a:off x="2636" y="2316"/>
              <a:ext cx="522" cy="396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PRIVACY MASK 8</a:t>
              </a:r>
              <a:endParaRPr lang="en-US" altLang="ko-KR" sz="10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grpSp>
          <p:nvGrpSpPr>
            <p:cNvPr id="2128" name="Group 200"/>
            <p:cNvGrpSpPr>
              <a:grpSpLocks/>
            </p:cNvGrpSpPr>
            <p:nvPr/>
          </p:nvGrpSpPr>
          <p:grpSpPr bwMode="auto">
            <a:xfrm>
              <a:off x="2840" y="2530"/>
              <a:ext cx="304" cy="157"/>
              <a:chOff x="4895" y="5469"/>
              <a:chExt cx="392" cy="222"/>
            </a:xfrm>
          </p:grpSpPr>
          <p:sp>
            <p:nvSpPr>
              <p:cNvPr id="2129" name="AutoShape 201"/>
              <p:cNvSpPr>
                <a:spLocks noChangeArrowheads="1"/>
              </p:cNvSpPr>
              <p:nvPr/>
            </p:nvSpPr>
            <p:spPr bwMode="auto">
              <a:xfrm>
                <a:off x="4918" y="5469"/>
                <a:ext cx="348" cy="222"/>
              </a:xfrm>
              <a:prstGeom prst="roundRect">
                <a:avLst>
                  <a:gd name="adj" fmla="val 6889"/>
                </a:avLst>
              </a:prstGeom>
              <a:solidFill>
                <a:srgbClr val="B2B2B2"/>
              </a:solidFill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0" name="Rectangle 202"/>
              <p:cNvSpPr>
                <a:spLocks noChangeArrowheads="1"/>
              </p:cNvSpPr>
              <p:nvPr/>
            </p:nvSpPr>
            <p:spPr bwMode="auto">
              <a:xfrm>
                <a:off x="4941" y="5497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1" name="Rectangle 203"/>
              <p:cNvSpPr>
                <a:spLocks noChangeArrowheads="1"/>
              </p:cNvSpPr>
              <p:nvPr/>
            </p:nvSpPr>
            <p:spPr bwMode="auto">
              <a:xfrm>
                <a:off x="5032" y="5497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2" name="Rectangle 204"/>
              <p:cNvSpPr>
                <a:spLocks noChangeArrowheads="1"/>
              </p:cNvSpPr>
              <p:nvPr/>
            </p:nvSpPr>
            <p:spPr bwMode="auto">
              <a:xfrm>
                <a:off x="5123" y="5497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3" name="Rectangle 205"/>
              <p:cNvSpPr>
                <a:spLocks noChangeArrowheads="1"/>
              </p:cNvSpPr>
              <p:nvPr/>
            </p:nvSpPr>
            <p:spPr bwMode="auto">
              <a:xfrm>
                <a:off x="5031" y="5610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4" name="Rectangle 206"/>
              <p:cNvSpPr>
                <a:spLocks noChangeArrowheads="1"/>
              </p:cNvSpPr>
              <p:nvPr/>
            </p:nvSpPr>
            <p:spPr bwMode="auto">
              <a:xfrm>
                <a:off x="5122" y="5610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5" name="Rectangle 207"/>
              <p:cNvSpPr>
                <a:spLocks noChangeArrowheads="1"/>
              </p:cNvSpPr>
              <p:nvPr/>
            </p:nvSpPr>
            <p:spPr bwMode="auto">
              <a:xfrm>
                <a:off x="5212" y="5610"/>
                <a:ext cx="39" cy="58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36" name="AutoShape 208"/>
              <p:cNvSpPr>
                <a:spLocks noChangeArrowheads="1"/>
              </p:cNvSpPr>
              <p:nvPr/>
            </p:nvSpPr>
            <p:spPr bwMode="auto">
              <a:xfrm>
                <a:off x="4895" y="5599"/>
                <a:ext cx="97" cy="78"/>
              </a:xfrm>
              <a:prstGeom prst="roundRect">
                <a:avLst>
                  <a:gd name="adj" fmla="val 17583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sz="1000" b="1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M</a:t>
                </a:r>
              </a:p>
            </p:txBody>
          </p:sp>
          <p:sp>
            <p:nvSpPr>
              <p:cNvPr id="2137" name="AutoShape 209"/>
              <p:cNvSpPr>
                <a:spLocks noChangeArrowheads="1"/>
              </p:cNvSpPr>
              <p:nvPr/>
            </p:nvSpPr>
            <p:spPr bwMode="auto">
              <a:xfrm>
                <a:off x="5190" y="5487"/>
                <a:ext cx="97" cy="78"/>
              </a:xfrm>
              <a:prstGeom prst="roundRect">
                <a:avLst>
                  <a:gd name="adj" fmla="val 14287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sz="1000" b="1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M</a:t>
                </a:r>
              </a:p>
            </p:txBody>
          </p:sp>
        </p:grpSp>
      </p:grpSp>
      <p:grpSp>
        <p:nvGrpSpPr>
          <p:cNvPr id="2072" name="Group 129"/>
          <p:cNvGrpSpPr>
            <a:grpSpLocks/>
          </p:cNvGrpSpPr>
          <p:nvPr/>
        </p:nvGrpSpPr>
        <p:grpSpPr bwMode="auto">
          <a:xfrm>
            <a:off x="4896000" y="1676444"/>
            <a:ext cx="811212" cy="638104"/>
            <a:chOff x="2091" y="1910"/>
            <a:chExt cx="522" cy="403"/>
          </a:xfrm>
        </p:grpSpPr>
        <p:sp>
          <p:nvSpPr>
            <p:cNvPr id="2121" name="AutoShape 130"/>
            <p:cNvSpPr>
              <a:spLocks noChangeArrowheads="1"/>
            </p:cNvSpPr>
            <p:nvPr/>
          </p:nvSpPr>
          <p:spPr bwMode="auto">
            <a:xfrm>
              <a:off x="2091" y="1910"/>
              <a:ext cx="522" cy="403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80000"/>
                </a:lnSpc>
              </a:pPr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360˚ </a:t>
              </a:r>
            </a:p>
            <a:p>
              <a:pPr algn="just">
                <a:lnSpc>
                  <a:spcPct val="80000"/>
                </a:lnSpc>
              </a:pPr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ENDLESS</a:t>
              </a:r>
              <a:endParaRPr lang="en-US" altLang="ko-KR" sz="10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grpSp>
          <p:nvGrpSpPr>
            <p:cNvPr id="2122" name="Group 131"/>
            <p:cNvGrpSpPr>
              <a:grpSpLocks/>
            </p:cNvGrpSpPr>
            <p:nvPr/>
          </p:nvGrpSpPr>
          <p:grpSpPr bwMode="auto">
            <a:xfrm>
              <a:off x="2162" y="2122"/>
              <a:ext cx="354" cy="136"/>
              <a:chOff x="2168" y="2107"/>
              <a:chExt cx="385" cy="151"/>
            </a:xfrm>
          </p:grpSpPr>
          <p:sp>
            <p:nvSpPr>
              <p:cNvPr id="2123" name="Oval 132"/>
              <p:cNvSpPr>
                <a:spLocks noChangeArrowheads="1"/>
              </p:cNvSpPr>
              <p:nvPr/>
            </p:nvSpPr>
            <p:spPr bwMode="auto">
              <a:xfrm>
                <a:off x="2168" y="2160"/>
                <a:ext cx="164" cy="98"/>
              </a:xfrm>
              <a:prstGeom prst="ellipse">
                <a:avLst/>
              </a:prstGeom>
              <a:noFill/>
              <a:ln w="571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24" name="Oval 133"/>
              <p:cNvSpPr>
                <a:spLocks noChangeArrowheads="1"/>
              </p:cNvSpPr>
              <p:nvPr/>
            </p:nvSpPr>
            <p:spPr bwMode="auto">
              <a:xfrm rot="470470">
                <a:off x="2342" y="2128"/>
                <a:ext cx="211" cy="127"/>
              </a:xfrm>
              <a:prstGeom prst="ellipse">
                <a:avLst/>
              </a:prstGeom>
              <a:noFill/>
              <a:ln w="571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25" name="Oval 134"/>
              <p:cNvSpPr>
                <a:spLocks noChangeArrowheads="1"/>
              </p:cNvSpPr>
              <p:nvPr/>
            </p:nvSpPr>
            <p:spPr bwMode="auto">
              <a:xfrm>
                <a:off x="2168" y="2139"/>
                <a:ext cx="164" cy="98"/>
              </a:xfrm>
              <a:prstGeom prst="ellips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26" name="Oval 135"/>
              <p:cNvSpPr>
                <a:spLocks noChangeArrowheads="1"/>
              </p:cNvSpPr>
              <p:nvPr/>
            </p:nvSpPr>
            <p:spPr bwMode="auto">
              <a:xfrm rot="470470">
                <a:off x="2342" y="2107"/>
                <a:ext cx="211" cy="128"/>
              </a:xfrm>
              <a:prstGeom prst="ellips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</p:grpSp>
      </p:grpSp>
      <p:sp>
        <p:nvSpPr>
          <p:cNvPr id="2073" name="AutoShape 123"/>
          <p:cNvSpPr>
            <a:spLocks noChangeArrowheads="1"/>
          </p:cNvSpPr>
          <p:nvPr/>
        </p:nvSpPr>
        <p:spPr bwMode="auto">
          <a:xfrm>
            <a:off x="4896000" y="2332137"/>
            <a:ext cx="811212" cy="613676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300"/>
              </a:lnSpc>
            </a:pPr>
            <a:r>
              <a:rPr lang="en-US" altLang="ko-KR" sz="800" b="1" dirty="0" err="1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HDcctv</a:t>
            </a:r>
            <a:r>
              <a:rPr lang="en-US" altLang="ko-KR" sz="8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V1.0</a:t>
            </a:r>
          </a:p>
          <a:p>
            <a:pPr>
              <a:lnSpc>
                <a:spcPts val="1300"/>
              </a:lnSpc>
            </a:pPr>
            <a:r>
              <a:rPr lang="en-US" altLang="ko-KR" sz="8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1.485Gb/s</a:t>
            </a:r>
          </a:p>
          <a:p>
            <a:pPr>
              <a:lnSpc>
                <a:spcPts val="1300"/>
              </a:lnSpc>
            </a:pPr>
            <a:r>
              <a:rPr lang="en-US" altLang="ko-KR" sz="8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SMPTE 292M</a:t>
            </a:r>
            <a:endParaRPr lang="en-US" altLang="ko-KR" sz="800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074" name="Group 150"/>
          <p:cNvGrpSpPr>
            <a:grpSpLocks/>
          </p:cNvGrpSpPr>
          <p:nvPr/>
        </p:nvGrpSpPr>
        <p:grpSpPr bwMode="auto">
          <a:xfrm>
            <a:off x="5760000" y="2968774"/>
            <a:ext cx="811212" cy="631825"/>
            <a:chOff x="3179" y="906"/>
            <a:chExt cx="522" cy="398"/>
          </a:xfrm>
        </p:grpSpPr>
        <p:sp>
          <p:nvSpPr>
            <p:cNvPr id="2111" name="AutoShape 151"/>
            <p:cNvSpPr>
              <a:spLocks noChangeArrowheads="1"/>
            </p:cNvSpPr>
            <p:nvPr/>
          </p:nvSpPr>
          <p:spPr bwMode="auto">
            <a:xfrm>
              <a:off x="3179" y="906"/>
              <a:ext cx="522" cy="398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9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PRESET </a:t>
              </a:r>
              <a:r>
                <a:rPr lang="en-US" altLang="ko-KR" sz="900" b="1" dirty="0" smtClean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209</a:t>
              </a:r>
              <a:endParaRPr lang="en-US" altLang="ko-KR" sz="9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sp>
          <p:nvSpPr>
            <p:cNvPr id="2112" name="AutoShape 152"/>
            <p:cNvSpPr>
              <a:spLocks noChangeArrowheads="1"/>
            </p:cNvSpPr>
            <p:nvPr/>
          </p:nvSpPr>
          <p:spPr bwMode="auto">
            <a:xfrm>
              <a:off x="3237" y="1180"/>
              <a:ext cx="99" cy="71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113" name="AutoShape 153"/>
            <p:cNvSpPr>
              <a:spLocks noChangeArrowheads="1"/>
            </p:cNvSpPr>
            <p:nvPr/>
          </p:nvSpPr>
          <p:spPr bwMode="auto">
            <a:xfrm>
              <a:off x="3447" y="1072"/>
              <a:ext cx="99" cy="69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114" name="AutoShape 154"/>
            <p:cNvSpPr>
              <a:spLocks noChangeArrowheads="1"/>
            </p:cNvSpPr>
            <p:nvPr/>
          </p:nvSpPr>
          <p:spPr bwMode="auto">
            <a:xfrm>
              <a:off x="3544" y="1194"/>
              <a:ext cx="99" cy="70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115" name="AutoShape 155"/>
            <p:cNvSpPr>
              <a:spLocks noChangeArrowheads="1"/>
            </p:cNvSpPr>
            <p:nvPr/>
          </p:nvSpPr>
          <p:spPr bwMode="auto">
            <a:xfrm>
              <a:off x="3278" y="1060"/>
              <a:ext cx="99" cy="70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116" name="Oval 156"/>
            <p:cNvSpPr>
              <a:spLocks noChangeArrowheads="1"/>
            </p:cNvSpPr>
            <p:nvPr/>
          </p:nvSpPr>
          <p:spPr bwMode="auto">
            <a:xfrm>
              <a:off x="3427" y="1229"/>
              <a:ext cx="33" cy="3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buFontTx/>
                <a:buChar char="•"/>
              </a:pPr>
              <a:endParaRPr lang="en-US" altLang="ko-KR" sz="1200">
                <a:latin typeface="Arial" charset="0"/>
                <a:ea typeface="돋움" pitchFamily="50" charset="-127"/>
                <a:cs typeface="Arial" charset="0"/>
              </a:endParaRPr>
            </a:p>
          </p:txBody>
        </p:sp>
        <p:cxnSp>
          <p:nvCxnSpPr>
            <p:cNvPr id="2117" name="AutoShape 157"/>
            <p:cNvCxnSpPr>
              <a:cxnSpLocks noChangeShapeType="1"/>
              <a:stCxn id="2116" idx="6"/>
              <a:endCxn id="2114" idx="1"/>
            </p:cNvCxnSpPr>
            <p:nvPr/>
          </p:nvCxnSpPr>
          <p:spPr bwMode="auto">
            <a:xfrm flipV="1">
              <a:off x="3460" y="1229"/>
              <a:ext cx="84" cy="1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 type="triangle" w="sm" len="med"/>
            </a:ln>
          </p:spPr>
        </p:cxnSp>
        <p:cxnSp>
          <p:nvCxnSpPr>
            <p:cNvPr id="2118" name="AutoShape 158"/>
            <p:cNvCxnSpPr>
              <a:cxnSpLocks noChangeShapeType="1"/>
              <a:stCxn id="2116" idx="7"/>
              <a:endCxn id="2113" idx="2"/>
            </p:cNvCxnSpPr>
            <p:nvPr/>
          </p:nvCxnSpPr>
          <p:spPr bwMode="auto">
            <a:xfrm flipV="1">
              <a:off x="3455" y="1141"/>
              <a:ext cx="42" cy="93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 type="triangle" w="sm" len="med"/>
            </a:ln>
          </p:spPr>
        </p:cxnSp>
        <p:cxnSp>
          <p:nvCxnSpPr>
            <p:cNvPr id="2119" name="AutoShape 159"/>
            <p:cNvCxnSpPr>
              <a:cxnSpLocks noChangeShapeType="1"/>
              <a:stCxn id="2116" idx="1"/>
              <a:endCxn id="2115" idx="2"/>
            </p:cNvCxnSpPr>
            <p:nvPr/>
          </p:nvCxnSpPr>
          <p:spPr bwMode="auto">
            <a:xfrm flipH="1" flipV="1">
              <a:off x="3328" y="1130"/>
              <a:ext cx="104" cy="104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 type="triangle" w="sm" len="med"/>
            </a:ln>
          </p:spPr>
        </p:cxnSp>
        <p:cxnSp>
          <p:nvCxnSpPr>
            <p:cNvPr id="2120" name="AutoShape 160"/>
            <p:cNvCxnSpPr>
              <a:cxnSpLocks noChangeShapeType="1"/>
              <a:stCxn id="2116" idx="2"/>
              <a:endCxn id="2112" idx="3"/>
            </p:cNvCxnSpPr>
            <p:nvPr/>
          </p:nvCxnSpPr>
          <p:spPr bwMode="auto">
            <a:xfrm flipH="1" flipV="1">
              <a:off x="3336" y="1216"/>
              <a:ext cx="91" cy="30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 type="triangle" w="sm" len="med"/>
            </a:ln>
          </p:spPr>
        </p:cxnSp>
      </p:grpSp>
      <p:grpSp>
        <p:nvGrpSpPr>
          <p:cNvPr id="2075" name="Group 188"/>
          <p:cNvGrpSpPr>
            <a:grpSpLocks/>
          </p:cNvGrpSpPr>
          <p:nvPr/>
        </p:nvGrpSpPr>
        <p:grpSpPr bwMode="auto">
          <a:xfrm>
            <a:off x="3168032" y="3636000"/>
            <a:ext cx="810000" cy="612775"/>
            <a:chOff x="3696" y="2161"/>
            <a:chExt cx="524" cy="386"/>
          </a:xfrm>
        </p:grpSpPr>
        <p:sp>
          <p:nvSpPr>
            <p:cNvPr id="2107" name="AutoShape 189"/>
            <p:cNvSpPr>
              <a:spLocks noChangeArrowheads="1"/>
            </p:cNvSpPr>
            <p:nvPr/>
          </p:nvSpPr>
          <p:spPr bwMode="auto">
            <a:xfrm>
              <a:off x="3696" y="2161"/>
              <a:ext cx="522" cy="386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SWING 10</a:t>
              </a:r>
              <a:endParaRPr lang="en-US" altLang="ko-KR" sz="100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sp>
          <p:nvSpPr>
            <p:cNvPr id="2108" name="AutoShape 190"/>
            <p:cNvSpPr>
              <a:spLocks noChangeArrowheads="1"/>
            </p:cNvSpPr>
            <p:nvPr/>
          </p:nvSpPr>
          <p:spPr bwMode="auto">
            <a:xfrm>
              <a:off x="3756" y="2401"/>
              <a:ext cx="139" cy="91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2109" name="AutoShape 191"/>
            <p:cNvCxnSpPr>
              <a:cxnSpLocks noChangeShapeType="1"/>
              <a:stCxn id="2110" idx="1"/>
              <a:endCxn id="2108" idx="3"/>
            </p:cNvCxnSpPr>
            <p:nvPr/>
          </p:nvCxnSpPr>
          <p:spPr bwMode="auto">
            <a:xfrm flipH="1">
              <a:off x="3895" y="2329"/>
              <a:ext cx="196" cy="11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2110" name="AutoShape 192"/>
            <p:cNvSpPr>
              <a:spLocks noChangeArrowheads="1"/>
            </p:cNvSpPr>
            <p:nvPr/>
          </p:nvSpPr>
          <p:spPr bwMode="auto">
            <a:xfrm>
              <a:off x="4091" y="2287"/>
              <a:ext cx="129" cy="84"/>
            </a:xfrm>
            <a:prstGeom prst="roundRect">
              <a:avLst>
                <a:gd name="adj" fmla="val 3823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>
                  <a:solidFill>
                    <a:srgbClr val="3333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2076" name="Group 117"/>
          <p:cNvGrpSpPr>
            <a:grpSpLocks/>
          </p:cNvGrpSpPr>
          <p:nvPr/>
        </p:nvGrpSpPr>
        <p:grpSpPr bwMode="auto">
          <a:xfrm>
            <a:off x="4032000" y="3638846"/>
            <a:ext cx="811213" cy="614197"/>
            <a:chOff x="4691" y="4763"/>
            <a:chExt cx="613" cy="432"/>
          </a:xfrm>
        </p:grpSpPr>
        <p:sp>
          <p:nvSpPr>
            <p:cNvPr id="2103" name="AutoShape 118"/>
            <p:cNvSpPr>
              <a:spLocks noChangeArrowheads="1"/>
            </p:cNvSpPr>
            <p:nvPr/>
          </p:nvSpPr>
          <p:spPr bwMode="auto">
            <a:xfrm>
              <a:off x="4691" y="4763"/>
              <a:ext cx="613" cy="432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PATTERN </a:t>
              </a:r>
              <a:r>
                <a:rPr lang="en-US" altLang="ko-KR" sz="1000" b="1" dirty="0" smtClean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8</a:t>
              </a:r>
              <a:endParaRPr lang="en-US" altLang="ko-KR" sz="10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grpSp>
          <p:nvGrpSpPr>
            <p:cNvPr id="2104" name="Group 119"/>
            <p:cNvGrpSpPr>
              <a:grpSpLocks/>
            </p:cNvGrpSpPr>
            <p:nvPr/>
          </p:nvGrpSpPr>
          <p:grpSpPr bwMode="auto">
            <a:xfrm>
              <a:off x="4782" y="4925"/>
              <a:ext cx="486" cy="245"/>
              <a:chOff x="4782" y="4925"/>
              <a:chExt cx="486" cy="245"/>
            </a:xfrm>
          </p:grpSpPr>
          <p:sp>
            <p:nvSpPr>
              <p:cNvPr id="2105" name="AutoShape 120"/>
              <p:cNvSpPr>
                <a:spLocks noChangeArrowheads="1"/>
              </p:cNvSpPr>
              <p:nvPr/>
            </p:nvSpPr>
            <p:spPr bwMode="auto">
              <a:xfrm>
                <a:off x="5145" y="4925"/>
                <a:ext cx="123" cy="8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buFontTx/>
                  <a:buChar char="•"/>
                </a:pPr>
                <a:endParaRPr lang="en-US" altLang="ko-KR" sz="1200">
                  <a:latin typeface="Arial" charset="0"/>
                  <a:ea typeface="돋움" pitchFamily="50" charset="-127"/>
                  <a:cs typeface="Arial" charset="0"/>
                </a:endParaRPr>
              </a:p>
            </p:txBody>
          </p:sp>
          <p:sp>
            <p:nvSpPr>
              <p:cNvPr id="2106" name="Freeform 121"/>
              <p:cNvSpPr>
                <a:spLocks/>
              </p:cNvSpPr>
              <p:nvPr/>
            </p:nvSpPr>
            <p:spPr bwMode="auto">
              <a:xfrm>
                <a:off x="4782" y="5015"/>
                <a:ext cx="363" cy="155"/>
              </a:xfrm>
              <a:custGeom>
                <a:avLst/>
                <a:gdLst>
                  <a:gd name="T0" fmla="*/ 1 w 502"/>
                  <a:gd name="T1" fmla="*/ 4 h 181"/>
                  <a:gd name="T2" fmla="*/ 1 w 502"/>
                  <a:gd name="T3" fmla="*/ 0 h 181"/>
                  <a:gd name="T4" fmla="*/ 1 w 502"/>
                  <a:gd name="T5" fmla="*/ 4 h 181"/>
                  <a:gd name="T6" fmla="*/ 1 w 50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2"/>
                  <a:gd name="T13" fmla="*/ 0 h 181"/>
                  <a:gd name="T14" fmla="*/ 502 w 50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2" h="181">
                    <a:moveTo>
                      <a:pt x="3" y="181"/>
                    </a:moveTo>
                    <a:cubicBezTo>
                      <a:pt x="1" y="90"/>
                      <a:pt x="0" y="0"/>
                      <a:pt x="49" y="0"/>
                    </a:cubicBezTo>
                    <a:cubicBezTo>
                      <a:pt x="98" y="0"/>
                      <a:pt x="223" y="181"/>
                      <a:pt x="298" y="181"/>
                    </a:cubicBezTo>
                    <a:cubicBezTo>
                      <a:pt x="373" y="181"/>
                      <a:pt x="437" y="90"/>
                      <a:pt x="502" y="0"/>
                    </a:cubicBezTo>
                  </a:path>
                </a:pathLst>
              </a:custGeom>
              <a:noFill/>
              <a:ln w="38100">
                <a:solidFill>
                  <a:srgbClr val="B2B2B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77" name="Group 141"/>
          <p:cNvGrpSpPr>
            <a:grpSpLocks/>
          </p:cNvGrpSpPr>
          <p:nvPr/>
        </p:nvGrpSpPr>
        <p:grpSpPr bwMode="auto">
          <a:xfrm>
            <a:off x="4896368" y="3635944"/>
            <a:ext cx="811213" cy="616859"/>
            <a:chOff x="4671" y="4228"/>
            <a:chExt cx="613" cy="435"/>
          </a:xfrm>
        </p:grpSpPr>
        <p:sp>
          <p:nvSpPr>
            <p:cNvPr id="2095" name="AutoShape 142"/>
            <p:cNvSpPr>
              <a:spLocks noChangeArrowheads="1"/>
            </p:cNvSpPr>
            <p:nvPr/>
          </p:nvSpPr>
          <p:spPr bwMode="auto">
            <a:xfrm>
              <a:off x="4671" y="4228"/>
              <a:ext cx="613" cy="435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GROUP 8</a:t>
              </a:r>
              <a:endParaRPr lang="en-US" altLang="ko-KR" sz="10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grpSp>
          <p:nvGrpSpPr>
            <p:cNvPr id="2096" name="Group 143"/>
            <p:cNvGrpSpPr>
              <a:grpSpLocks/>
            </p:cNvGrpSpPr>
            <p:nvPr/>
          </p:nvGrpSpPr>
          <p:grpSpPr bwMode="auto">
            <a:xfrm>
              <a:off x="4772" y="4364"/>
              <a:ext cx="377" cy="250"/>
              <a:chOff x="5825" y="4607"/>
              <a:chExt cx="442" cy="294"/>
            </a:xfrm>
          </p:grpSpPr>
          <p:sp>
            <p:nvSpPr>
              <p:cNvPr id="2097" name="AutoShape 144"/>
              <p:cNvSpPr>
                <a:spLocks noChangeArrowheads="1"/>
              </p:cNvSpPr>
              <p:nvPr/>
            </p:nvSpPr>
            <p:spPr bwMode="auto">
              <a:xfrm>
                <a:off x="5825" y="4722"/>
                <a:ext cx="136" cy="81"/>
              </a:xfrm>
              <a:prstGeom prst="roundRect">
                <a:avLst>
                  <a:gd name="adj" fmla="val 38236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sz="1000" b="1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2098" name="AutoShape 145"/>
              <p:cNvCxnSpPr>
                <a:cxnSpLocks noChangeShapeType="1"/>
                <a:stCxn id="2097" idx="2"/>
                <a:endCxn id="2102" idx="1"/>
              </p:cNvCxnSpPr>
              <p:nvPr/>
            </p:nvCxnSpPr>
            <p:spPr bwMode="auto">
              <a:xfrm rot="16200000" flipH="1">
                <a:off x="5983" y="4713"/>
                <a:ext cx="58" cy="238"/>
              </a:xfrm>
              <a:prstGeom prst="curvedConnector2">
                <a:avLst/>
              </a:prstGeom>
              <a:noFill/>
              <a:ln w="19050">
                <a:solidFill>
                  <a:srgbClr val="DDDDDD"/>
                </a:solidFill>
                <a:round/>
                <a:headEnd/>
                <a:tailEnd type="triangle" w="med" len="lg"/>
              </a:ln>
            </p:spPr>
          </p:cxnSp>
          <p:cxnSp>
            <p:nvCxnSpPr>
              <p:cNvPr id="2099" name="AutoShape 146"/>
              <p:cNvCxnSpPr>
                <a:cxnSpLocks noChangeShapeType="1"/>
                <a:stCxn id="2102" idx="3"/>
                <a:endCxn id="2101" idx="3"/>
              </p:cNvCxnSpPr>
              <p:nvPr/>
            </p:nvCxnSpPr>
            <p:spPr bwMode="auto">
              <a:xfrm flipH="1" flipV="1">
                <a:off x="6253" y="4648"/>
                <a:ext cx="14" cy="213"/>
              </a:xfrm>
              <a:prstGeom prst="curvedConnector3">
                <a:avLst>
                  <a:gd name="adj1" fmla="val -1028569"/>
                </a:avLst>
              </a:prstGeom>
              <a:noFill/>
              <a:ln w="19050">
                <a:solidFill>
                  <a:srgbClr val="DDDDDD"/>
                </a:solidFill>
                <a:round/>
                <a:headEnd/>
                <a:tailEnd type="triangle" w="med" len="lg"/>
              </a:ln>
            </p:spPr>
          </p:cxnSp>
          <p:cxnSp>
            <p:nvCxnSpPr>
              <p:cNvPr id="2100" name="AutoShape 147"/>
              <p:cNvCxnSpPr>
                <a:cxnSpLocks noChangeShapeType="1"/>
                <a:stCxn id="2101" idx="1"/>
                <a:endCxn id="2097" idx="0"/>
              </p:cNvCxnSpPr>
              <p:nvPr/>
            </p:nvCxnSpPr>
            <p:spPr bwMode="auto">
              <a:xfrm rot="10800000" flipV="1">
                <a:off x="5893" y="4648"/>
                <a:ext cx="224" cy="74"/>
              </a:xfrm>
              <a:prstGeom prst="curvedConnector2">
                <a:avLst/>
              </a:prstGeom>
              <a:noFill/>
              <a:ln w="19050">
                <a:solidFill>
                  <a:srgbClr val="DDDDDD"/>
                </a:solidFill>
                <a:round/>
                <a:headEnd/>
                <a:tailEnd type="triangle" w="med" len="lg"/>
              </a:ln>
            </p:spPr>
          </p:cxnSp>
          <p:sp>
            <p:nvSpPr>
              <p:cNvPr id="2101" name="AutoShape 148"/>
              <p:cNvSpPr>
                <a:spLocks noChangeArrowheads="1"/>
              </p:cNvSpPr>
              <p:nvPr/>
            </p:nvSpPr>
            <p:spPr bwMode="auto">
              <a:xfrm>
                <a:off x="6117" y="4607"/>
                <a:ext cx="136" cy="81"/>
              </a:xfrm>
              <a:prstGeom prst="roundRect">
                <a:avLst>
                  <a:gd name="adj" fmla="val 38236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sz="1000" b="1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2102" name="AutoShape 149"/>
              <p:cNvSpPr>
                <a:spLocks noChangeArrowheads="1"/>
              </p:cNvSpPr>
              <p:nvPr/>
            </p:nvSpPr>
            <p:spPr bwMode="auto">
              <a:xfrm>
                <a:off x="6131" y="4820"/>
                <a:ext cx="136" cy="81"/>
              </a:xfrm>
              <a:prstGeom prst="roundRect">
                <a:avLst>
                  <a:gd name="adj" fmla="val 38236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sz="1000" b="1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2078" name="Group 327"/>
          <p:cNvGrpSpPr>
            <a:grpSpLocks/>
          </p:cNvGrpSpPr>
          <p:nvPr/>
        </p:nvGrpSpPr>
        <p:grpSpPr bwMode="auto">
          <a:xfrm>
            <a:off x="4896000" y="2969300"/>
            <a:ext cx="811212" cy="629755"/>
            <a:chOff x="4895280" y="3076727"/>
            <a:chExt cx="811213" cy="629755"/>
          </a:xfrm>
        </p:grpSpPr>
        <p:sp>
          <p:nvSpPr>
            <p:cNvPr id="2093" name="AutoShape 199"/>
            <p:cNvSpPr>
              <a:spLocks noChangeArrowheads="1"/>
            </p:cNvSpPr>
            <p:nvPr/>
          </p:nvSpPr>
          <p:spPr bwMode="auto">
            <a:xfrm>
              <a:off x="4895280" y="3076727"/>
              <a:ext cx="811213" cy="629755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9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RTC &amp;</a:t>
              </a:r>
            </a:p>
            <a:p>
              <a:pPr algn="just"/>
              <a:r>
                <a:rPr lang="en-US" altLang="ko-KR" sz="9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SCHEDULER 8</a:t>
              </a:r>
              <a:endParaRPr lang="en-US" altLang="ko-KR" sz="9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pic>
          <p:nvPicPr>
            <p:cNvPr id="2094" name="Picture 25" descr="C:\Users\Eric Kim\AppData\Local\Microsoft\Windows\Temporary Internet Files\Content.IE5\0LYRMLNT\MC900383884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72497" y="3396019"/>
              <a:ext cx="261756" cy="26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80" name="Group 210"/>
          <p:cNvGrpSpPr>
            <a:grpSpLocks/>
          </p:cNvGrpSpPr>
          <p:nvPr/>
        </p:nvGrpSpPr>
        <p:grpSpPr bwMode="auto">
          <a:xfrm>
            <a:off x="3167999" y="2339755"/>
            <a:ext cx="810000" cy="601663"/>
            <a:chOff x="3180" y="2144"/>
            <a:chExt cx="522" cy="379"/>
          </a:xfrm>
        </p:grpSpPr>
        <p:sp>
          <p:nvSpPr>
            <p:cNvPr id="2086" name="AutoShape 211"/>
            <p:cNvSpPr>
              <a:spLocks noChangeArrowheads="1"/>
            </p:cNvSpPr>
            <p:nvPr/>
          </p:nvSpPr>
          <p:spPr bwMode="auto">
            <a:xfrm>
              <a:off x="3180" y="2144"/>
              <a:ext cx="522" cy="379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VANDAL-</a:t>
              </a:r>
            </a:p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PROOF</a:t>
              </a:r>
              <a:endParaRPr lang="en-US" altLang="ko-KR" sz="1000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pic>
          <p:nvPicPr>
            <p:cNvPr id="2087" name="Picture 212" descr="MCj03659280000[1]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3463" y="2295"/>
              <a:ext cx="22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81" name="Group 213"/>
          <p:cNvGrpSpPr>
            <a:grpSpLocks/>
          </p:cNvGrpSpPr>
          <p:nvPr/>
        </p:nvGrpSpPr>
        <p:grpSpPr bwMode="auto">
          <a:xfrm>
            <a:off x="5760188" y="1043608"/>
            <a:ext cx="810000" cy="612775"/>
            <a:chOff x="3696" y="2144"/>
            <a:chExt cx="522" cy="386"/>
          </a:xfrm>
        </p:grpSpPr>
        <p:sp>
          <p:nvSpPr>
            <p:cNvPr id="2083" name="AutoShape 214"/>
            <p:cNvSpPr>
              <a:spLocks noChangeArrowheads="1"/>
            </p:cNvSpPr>
            <p:nvPr/>
          </p:nvSpPr>
          <p:spPr bwMode="auto">
            <a:xfrm>
              <a:off x="3696" y="2144"/>
              <a:ext cx="522" cy="386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WEATHER</a:t>
              </a:r>
            </a:p>
            <a:p>
              <a:pPr algn="just"/>
              <a:r>
                <a:rPr lang="en-US" altLang="ko-KR" sz="1000" b="1" dirty="0">
                  <a:solidFill>
                    <a:srgbClr val="FFFFFF"/>
                  </a:solidFill>
                  <a:latin typeface="Arial" charset="0"/>
                  <a:ea typeface="바탕" pitchFamily="18" charset="-127"/>
                  <a:cs typeface="Arial" charset="0"/>
                </a:rPr>
                <a:t>PROOF</a:t>
              </a:r>
            </a:p>
            <a:p>
              <a:pPr algn="just"/>
              <a:r>
                <a:rPr lang="en-US" altLang="ko-KR" sz="1000" b="1" dirty="0" smtClean="0">
                  <a:solidFill>
                    <a:schemeClr val="bg1"/>
                  </a:solidFill>
                  <a:latin typeface="Arial" charset="0"/>
                  <a:ea typeface="바탕" pitchFamily="18" charset="-127"/>
                  <a:cs typeface="Arial" charset="0"/>
                </a:rPr>
                <a:t>IP67</a:t>
              </a:r>
              <a:endParaRPr lang="en-US" altLang="ko-KR" sz="1000" dirty="0">
                <a:solidFill>
                  <a:schemeClr val="bg1"/>
                </a:solidFill>
                <a:latin typeface="Arial" charset="0"/>
                <a:ea typeface="바탕" pitchFamily="18" charset="-127"/>
                <a:cs typeface="Arial" charset="0"/>
              </a:endParaRPr>
            </a:p>
          </p:txBody>
        </p:sp>
        <p:pic>
          <p:nvPicPr>
            <p:cNvPr id="2084" name="Picture 215" descr="MCj03111200000[1]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3974" y="2155"/>
              <a:ext cx="17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5" name="Picture 216" descr="MCj03110860000[1]"/>
            <p:cNvPicPr>
              <a:picLocks noChangeAspect="1" noChangeArrowheads="1"/>
            </p:cNvPicPr>
            <p:nvPr/>
          </p:nvPicPr>
          <p:blipFill>
            <a:blip r:embed="rId9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 flipH="1">
              <a:off x="4030" y="2337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82" name="AutoShape 242"/>
          <p:cNvSpPr>
            <a:spLocks noChangeArrowheads="1"/>
          </p:cNvSpPr>
          <p:nvPr/>
        </p:nvSpPr>
        <p:spPr bwMode="auto">
          <a:xfrm>
            <a:off x="3168000" y="1692000"/>
            <a:ext cx="810000" cy="61277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80000"/>
              </a:lnSpc>
            </a:pPr>
            <a:r>
              <a:rPr lang="en-US" altLang="ko-KR" sz="1000" b="1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rPr>
              <a:t>ALARM </a:t>
            </a:r>
          </a:p>
          <a:p>
            <a:pPr algn="just">
              <a:lnSpc>
                <a:spcPct val="80000"/>
              </a:lnSpc>
            </a:pPr>
            <a:r>
              <a:rPr lang="en-US" altLang="ko-KR" sz="1000" b="1" dirty="0" smtClean="0">
                <a:solidFill>
                  <a:schemeClr val="bg1"/>
                </a:solidFill>
                <a:latin typeface="Arial" charset="0"/>
                <a:ea typeface="바탕" pitchFamily="18" charset="-127"/>
                <a:cs typeface="Arial" charset="0"/>
              </a:rPr>
              <a:t>3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charset="0"/>
                <a:ea typeface="바탕" pitchFamily="18" charset="-127"/>
                <a:cs typeface="Arial" charset="0"/>
              </a:rPr>
              <a:t> </a:t>
            </a:r>
            <a:r>
              <a:rPr lang="en-US" altLang="ko-KR" sz="1000" b="1" dirty="0" smtClean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rPr>
              <a:t>IN </a:t>
            </a:r>
            <a:r>
              <a:rPr lang="en-US" altLang="ko-KR" sz="1000" b="1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rPr>
              <a:t>/ </a:t>
            </a:r>
            <a:r>
              <a:rPr lang="en-US" altLang="ko-KR" sz="1000" b="1" dirty="0" smtClean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rPr>
              <a:t>2 </a:t>
            </a:r>
            <a:r>
              <a:rPr lang="en-US" altLang="ko-KR" sz="1000" b="1" dirty="0">
                <a:solidFill>
                  <a:srgbClr val="FFFFFF"/>
                </a:solidFill>
                <a:latin typeface="Arial" charset="0"/>
                <a:ea typeface="바탕" pitchFamily="18" charset="-127"/>
                <a:cs typeface="Arial" charset="0"/>
              </a:rPr>
              <a:t>OUT</a:t>
            </a:r>
          </a:p>
          <a:p>
            <a:pPr algn="just">
              <a:lnSpc>
                <a:spcPct val="80000"/>
              </a:lnSpc>
            </a:pPr>
            <a:endParaRPr lang="en-US" altLang="ko-KR" sz="1000" dirty="0">
              <a:solidFill>
                <a:srgbClr val="FFFFFF"/>
              </a:solidFill>
              <a:latin typeface="Arial" charset="0"/>
              <a:ea typeface="바탕" pitchFamily="18" charset="-127"/>
              <a:cs typeface="Arial" charset="0"/>
            </a:endParaRPr>
          </a:p>
        </p:txBody>
      </p:sp>
      <p:pic>
        <p:nvPicPr>
          <p:cNvPr id="105" name="그림 10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83" y="1111172"/>
            <a:ext cx="2298580" cy="2785937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/>
          <p:cNvSpPr txBox="1">
            <a:spLocks noChangeArrowheads="1"/>
          </p:cNvSpPr>
          <p:nvPr/>
        </p:nvSpPr>
        <p:spPr bwMode="auto">
          <a:xfrm>
            <a:off x="118631" y="720000"/>
            <a:ext cx="144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 dirty="0">
                <a:solidFill>
                  <a:srgbClr val="31859C"/>
                </a:solidFill>
                <a:latin typeface="맑은 고딕" pitchFamily="50" charset="-127"/>
                <a:ea typeface="맑은 고딕" pitchFamily="50" charset="-127"/>
              </a:rPr>
              <a:t>Specifications</a:t>
            </a:r>
            <a:endParaRPr kumimoji="0" lang="ko-KR" altLang="en-US" sz="1400" dirty="0">
              <a:solidFill>
                <a:srgbClr val="31859C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5" name="TextBox 15"/>
          <p:cNvSpPr txBox="1">
            <a:spLocks noChangeArrowheads="1"/>
          </p:cNvSpPr>
          <p:nvPr/>
        </p:nvSpPr>
        <p:spPr bwMode="auto">
          <a:xfrm>
            <a:off x="5688417" y="-70936"/>
            <a:ext cx="2143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www.cynix.co.kr</a:t>
            </a:r>
            <a:endParaRPr kumimoji="0" lang="ko-KR" altLang="en-US" sz="1000" b="1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243" name="그룹 34"/>
          <p:cNvGrpSpPr>
            <a:grpSpLocks/>
          </p:cNvGrpSpPr>
          <p:nvPr/>
        </p:nvGrpSpPr>
        <p:grpSpPr bwMode="auto">
          <a:xfrm>
            <a:off x="3569" y="1588"/>
            <a:ext cx="6858000" cy="571500"/>
            <a:chOff x="0" y="-31"/>
            <a:chExt cx="6858000" cy="571472"/>
          </a:xfrm>
        </p:grpSpPr>
        <p:grpSp>
          <p:nvGrpSpPr>
            <p:cNvPr id="3251" name="그룹 33"/>
            <p:cNvGrpSpPr>
              <a:grpSpLocks/>
            </p:cNvGrpSpPr>
            <p:nvPr/>
          </p:nvGrpSpPr>
          <p:grpSpPr bwMode="auto">
            <a:xfrm>
              <a:off x="2857500" y="-31"/>
              <a:ext cx="4000500" cy="360345"/>
              <a:chOff x="2857500" y="-31"/>
              <a:chExt cx="4000500" cy="360345"/>
            </a:xfrm>
          </p:grpSpPr>
          <p:sp>
            <p:nvSpPr>
              <p:cNvPr id="22" name="직사각형 25"/>
              <p:cNvSpPr/>
              <p:nvPr/>
            </p:nvSpPr>
            <p:spPr>
              <a:xfrm>
                <a:off x="2857500" y="-31"/>
                <a:ext cx="4000500" cy="2143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달 26"/>
              <p:cNvSpPr/>
              <p:nvPr/>
            </p:nvSpPr>
            <p:spPr>
              <a:xfrm rot="3291630">
                <a:off x="3137699" y="750"/>
                <a:ext cx="209540" cy="509588"/>
              </a:xfrm>
              <a:prstGeom prst="moon">
                <a:avLst>
                  <a:gd name="adj" fmla="val 5972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18" name="한쪽 모서리가 둥근 사각형 23"/>
            <p:cNvSpPr/>
            <p:nvPr/>
          </p:nvSpPr>
          <p:spPr>
            <a:xfrm rot="10800000">
              <a:off x="0" y="-31"/>
              <a:ext cx="3212976" cy="571472"/>
            </a:xfrm>
            <a:prstGeom prst="round1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47260"/>
              </p:ext>
            </p:extLst>
          </p:nvPr>
        </p:nvGraphicFramePr>
        <p:xfrm>
          <a:off x="188639" y="1079992"/>
          <a:ext cx="6480722" cy="734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28903"/>
                <a:gridCol w="1228903"/>
                <a:gridCol w="1970881"/>
                <a:gridCol w="2052035"/>
              </a:tblGrid>
              <a:tr h="288000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Category</a:t>
                      </a:r>
                      <a:endParaRPr lang="ko-KR" sz="8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800" kern="100" dirty="0">
                        <a:effectLst/>
                      </a:endParaRPr>
                    </a:p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(NTSC for Composite Output)</a:t>
                      </a:r>
                      <a:endParaRPr lang="ko-KR" sz="8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800" kern="100" dirty="0">
                        <a:effectLst/>
                      </a:endParaRPr>
                    </a:p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(PAL for Composite Output)</a:t>
                      </a:r>
                      <a:endParaRPr lang="ko-KR" sz="8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</a:tr>
              <a:tr h="144000">
                <a:tc rowSpan="19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Camera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Image Sensor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1/3'' Panasonic Progressive Scan CMOS Sensor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Resolution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2,000K pixels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Zoom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800" kern="100" dirty="0">
                          <a:effectLst/>
                        </a:rPr>
                        <a:t>30X Optical Zoom, 12X Digital Zoom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Focal Length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F1.4~4.6, f=4.4~132.0mm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Video Signal to Noise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50 dB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Angle of View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62.9° (Wide)~2.2° (Tele)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Min. Working Distance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100mm(Wide</a:t>
                      </a:r>
                      <a:r>
                        <a:rPr lang="en-US" sz="800" kern="100" dirty="0">
                          <a:effectLst/>
                        </a:rPr>
                        <a:t>), </a:t>
                      </a:r>
                      <a:r>
                        <a:rPr lang="en-US" sz="800" kern="100" dirty="0" smtClean="0">
                          <a:effectLst/>
                        </a:rPr>
                        <a:t>1,000mm(Tele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Focus Control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/ Manual / Semi-Auto / Interval AF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AE Mode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/ Iris / Shutter / Manual / Brightness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White Balance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/ Indoor / Outdoor / Manual (Red, Blue Gain Adjustable)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Day &amp; Night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/ Day / Night (ICR)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Minimum Illuminance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0.5 Lux (Color, DSS Off) / 0 Lux (IR Mode)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BLC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On / Off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WDR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On / Off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Defog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Off / Low / Mid / High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Aperture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font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Adjustable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NR (Noise Reduction)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font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Yes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Stabilization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Off / On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Privacy Zone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Off / On (8 Masks with Spherical Coordinate)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3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Infrared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IR Range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250m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Brightness Control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(Proportional to Zoom) / Off / Manual (2~127 Steps)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IR Wave Length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850nm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10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Pan/Tilt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Range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 kern="100" dirty="0">
                          <a:effectLst/>
                        </a:rPr>
                        <a:t>Pan : 360°(Endless) / Tilt : -20°~90°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Pan/Tilt Speed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Preset : 240° / sec.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Manual : 0.05° ~ 240° / sec. (Proportional to Zoom)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Swing : 10°~180° / sec.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Preset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209 Presets (Label, Independent Camera Parameter Setting)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Pattern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8 Patterns [768 Commands (Approximate 5 Minutes) / Pattern]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Swing 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10 Swings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Group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8 Groups (MAX. 40 Actions with The Combination of Preset, Pattern and Swing)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Schedules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8 Schedules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Other Functions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Auto Flip, Auto Parking, Power-up Action &amp; etc.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Video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Output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HD TVI : 1920x1080p30/25,  CVBS : 1Vp-p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OSD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English (Menu / Time / PTZ information etc. Password protection)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gridSpan="2"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RTC(Real Time Clock)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Yes </a:t>
                      </a:r>
                      <a:r>
                        <a:rPr lang="en-US" sz="800" kern="100" dirty="0">
                          <a:effectLst/>
                        </a:rPr>
                        <a:t>(RTC Battery Backup Time : Approximate 2 Weeks)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PTZ Control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Communication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RS-485 / UTC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Protocol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RS-485 : </a:t>
                      </a:r>
                      <a:r>
                        <a:rPr lang="en-US" sz="800" kern="100" dirty="0" err="1">
                          <a:effectLst/>
                        </a:rPr>
                        <a:t>Pelco</a:t>
                      </a:r>
                      <a:r>
                        <a:rPr lang="en-US" sz="800" kern="100" dirty="0">
                          <a:effectLst/>
                        </a:rPr>
                        <a:t>-D / </a:t>
                      </a:r>
                      <a:r>
                        <a:rPr lang="en-US" sz="800" kern="100" dirty="0" err="1">
                          <a:effectLst/>
                        </a:rPr>
                        <a:t>Pelco</a:t>
                      </a:r>
                      <a:r>
                        <a:rPr lang="en-US" sz="800" kern="100" dirty="0">
                          <a:effectLst/>
                        </a:rPr>
                        <a:t>-P,  UTC : </a:t>
                      </a:r>
                      <a:r>
                        <a:rPr lang="en-US" sz="800" kern="100" dirty="0" err="1">
                          <a:effectLst/>
                        </a:rPr>
                        <a:t>Pelco</a:t>
                      </a:r>
                      <a:r>
                        <a:rPr lang="en-US" sz="800" kern="100" dirty="0">
                          <a:effectLst/>
                        </a:rPr>
                        <a:t>-C / </a:t>
                      </a:r>
                      <a:r>
                        <a:rPr lang="en-US" sz="800" kern="100" dirty="0" err="1">
                          <a:effectLst/>
                        </a:rPr>
                        <a:t>Hikvision</a:t>
                      </a:r>
                      <a:r>
                        <a:rPr lang="en-US" sz="800" kern="100" dirty="0">
                          <a:effectLst/>
                        </a:rPr>
                        <a:t>-C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Sensor / Alarm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Sensor Input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3 Input, Photo-Coupler Type, DC 5V~12V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Alarm Output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 Output, Relay Output, MAX. Load DC 24V / 1.0A or AC 125V / 0.5A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gridSpan="2"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Fan &amp; Heater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Built-in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rowSpan="7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Physical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Mount Bracket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Wall Mount Bracket or Ceiling Mount Bracket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Dimension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kern="100" dirty="0">
                          <a:effectLst/>
                        </a:rPr>
                        <a:t>Camera Body : 260(Ø) x 365(H) [mm]</a:t>
                      </a:r>
                      <a:endParaRPr lang="ko-KR" sz="800" kern="100" dirty="0">
                        <a:effectLst/>
                      </a:endParaRPr>
                    </a:p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kern="100" dirty="0">
                          <a:effectLst/>
                        </a:rPr>
                        <a:t>Wall : 410.5 x 471mm / Ceiling : 260(Ø) x 541.5mm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Weight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Approximate 7.6 kg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Rated Power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AC 24V 3A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Waterproof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IP </a:t>
                      </a:r>
                      <a:r>
                        <a:rPr lang="en-US" sz="800" kern="100" smtClean="0">
                          <a:effectLst/>
                        </a:rPr>
                        <a:t>67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Operating Temp.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-30°C ~ 50°C / 22°F ~ 122°F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Wiper</a:t>
                      </a:r>
                      <a:endParaRPr lang="ko-KR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Built-in Wiper [Option]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00">
                <a:tc gridSpan="4">
                  <a:txBody>
                    <a:bodyPr/>
                    <a:lstStyle/>
                    <a:p>
                      <a:pPr algn="just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# Specification &amp; Design are subject to change without prior notice.</a:t>
                      </a:r>
                      <a:endParaRPr lang="ko-KR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3757" marR="23757" marT="2501" marB="2501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4662</TotalTime>
  <Words>694</Words>
  <Application>Microsoft Office PowerPoint</Application>
  <PresentationFormat>On-screen Show (4:3)</PresentationFormat>
  <Paragraphs>169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VSM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 K Koh</dc:creator>
  <cp:lastModifiedBy>Dale Burnett</cp:lastModifiedBy>
  <cp:revision>365</cp:revision>
  <dcterms:created xsi:type="dcterms:W3CDTF">2009-10-28T00:55:49Z</dcterms:created>
  <dcterms:modified xsi:type="dcterms:W3CDTF">2017-08-16T15:15:58Z</dcterms:modified>
</cp:coreProperties>
</file>